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683" r:id="rId6"/>
  </p:sldMasterIdLst>
  <p:notesMasterIdLst>
    <p:notesMasterId r:id="rId57"/>
  </p:notesMasterIdLst>
  <p:handoutMasterIdLst>
    <p:handoutMasterId r:id="rId58"/>
  </p:handoutMasterIdLst>
  <p:sldIdLst>
    <p:sldId id="603" r:id="rId7"/>
    <p:sldId id="2658" r:id="rId8"/>
    <p:sldId id="2666" r:id="rId9"/>
    <p:sldId id="2670" r:id="rId10"/>
    <p:sldId id="2671" r:id="rId11"/>
    <p:sldId id="2669" r:id="rId12"/>
    <p:sldId id="2672" r:id="rId13"/>
    <p:sldId id="2673" r:id="rId14"/>
    <p:sldId id="2674" r:id="rId15"/>
    <p:sldId id="2675" r:id="rId16"/>
    <p:sldId id="2676" r:id="rId17"/>
    <p:sldId id="2677" r:id="rId18"/>
    <p:sldId id="2678" r:id="rId19"/>
    <p:sldId id="2679" r:id="rId20"/>
    <p:sldId id="2680" r:id="rId21"/>
    <p:sldId id="2681" r:id="rId22"/>
    <p:sldId id="2682" r:id="rId23"/>
    <p:sldId id="2683" r:id="rId24"/>
    <p:sldId id="2684" r:id="rId25"/>
    <p:sldId id="2685" r:id="rId26"/>
    <p:sldId id="2686" r:id="rId27"/>
    <p:sldId id="2687" r:id="rId28"/>
    <p:sldId id="2688" r:id="rId29"/>
    <p:sldId id="2689" r:id="rId30"/>
    <p:sldId id="2690" r:id="rId31"/>
    <p:sldId id="2697" r:id="rId32"/>
    <p:sldId id="2691" r:id="rId33"/>
    <p:sldId id="2693" r:id="rId34"/>
    <p:sldId id="2709" r:id="rId35"/>
    <p:sldId id="2694" r:id="rId36"/>
    <p:sldId id="2695" r:id="rId37"/>
    <p:sldId id="2692" r:id="rId38"/>
    <p:sldId id="2696" r:id="rId39"/>
    <p:sldId id="2710" r:id="rId40"/>
    <p:sldId id="2704" r:id="rId41"/>
    <p:sldId id="2708" r:id="rId42"/>
    <p:sldId id="2699" r:id="rId43"/>
    <p:sldId id="2700" r:id="rId44"/>
    <p:sldId id="2711" r:id="rId45"/>
    <p:sldId id="2698" r:id="rId46"/>
    <p:sldId id="2702" r:id="rId47"/>
    <p:sldId id="2701" r:id="rId48"/>
    <p:sldId id="2712" r:id="rId49"/>
    <p:sldId id="2707" r:id="rId50"/>
    <p:sldId id="2705" r:id="rId51"/>
    <p:sldId id="2713" r:id="rId52"/>
    <p:sldId id="2703" r:id="rId53"/>
    <p:sldId id="2706" r:id="rId54"/>
    <p:sldId id="582" r:id="rId55"/>
    <p:sldId id="2616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7F7"/>
    <a:srgbClr val="EEEEEE"/>
    <a:srgbClr val="92D050"/>
    <a:srgbClr val="0432FF"/>
    <a:srgbClr val="0096FF"/>
    <a:srgbClr val="1D1D1A"/>
    <a:srgbClr val="F2F2F2"/>
    <a:srgbClr val="4F81BD"/>
    <a:srgbClr val="E2F9D0"/>
    <a:srgbClr val="22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6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5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2024/11/22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2309.06180" TargetMode="Externa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1048191653980302&amp;id=100063684318606&amp;set=a.747927134006757" TargetMode="External"/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23816" y="108618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大模型推理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0120104" cy="295650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大模型推理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8854" y="5552935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296" y="559034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F5A30-8415-1FA3-D136-590BE2EC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提出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0F1E4D-431C-53C3-814A-3511EF5F7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438308"/>
            <a:ext cx="10963473" cy="2916772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预先分配一大块显存，并将大块显存划分成较小 </a:t>
            </a:r>
            <a:r>
              <a:rPr lang="en" altLang="zh-CN" dirty="0"/>
              <a:t>block</a:t>
            </a:r>
            <a:r>
              <a:rPr lang="zh-CN" altLang="en" dirty="0"/>
              <a:t>，</a:t>
            </a:r>
            <a:r>
              <a:rPr lang="zh-CN" altLang="en-US" dirty="0"/>
              <a:t>每 </a:t>
            </a:r>
            <a:r>
              <a:rPr lang="en" altLang="zh-CN" dirty="0"/>
              <a:t>block</a:t>
            </a:r>
            <a:r>
              <a:rPr lang="zh-CN" altLang="en-US" dirty="0"/>
              <a:t> 可以存放固定数量 </a:t>
            </a:r>
            <a:r>
              <a:rPr lang="en" altLang="zh-CN" dirty="0"/>
              <a:t>token </a:t>
            </a:r>
            <a:r>
              <a:rPr lang="zh-CN" altLang="en-US" dirty="0"/>
              <a:t> </a:t>
            </a:r>
            <a:r>
              <a:rPr lang="en" altLang="zh-CN" dirty="0"/>
              <a:t>key </a:t>
            </a:r>
            <a:r>
              <a:rPr lang="zh-CN" altLang="en-US" dirty="0"/>
              <a:t>和 </a:t>
            </a:r>
            <a:r>
              <a:rPr lang="en" altLang="zh-CN" dirty="0"/>
              <a:t>value</a:t>
            </a:r>
            <a:r>
              <a:rPr lang="zh-CN" altLang="en-US" dirty="0"/>
              <a:t>，为请求 </a:t>
            </a:r>
            <a:r>
              <a:rPr lang="en" altLang="zh-CN" dirty="0"/>
              <a:t>KV cache </a:t>
            </a:r>
            <a:r>
              <a:rPr lang="zh-CN" altLang="en-US" dirty="0"/>
              <a:t>分配空间时按需分配，且无需存储在连续内存空间。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将大块显存划分成小 </a:t>
            </a:r>
            <a:r>
              <a:rPr lang="en" altLang="zh-CN" dirty="0"/>
              <a:t>block</a:t>
            </a:r>
            <a:r>
              <a:rPr lang="zh-CN" altLang="en-US" dirty="0"/>
              <a:t> 并按需分配解决内部碎片和外部碎片，因为每 </a:t>
            </a:r>
            <a:r>
              <a:rPr lang="en" altLang="zh-CN" dirty="0"/>
              <a:t>block</a:t>
            </a:r>
            <a:r>
              <a:rPr lang="zh-CN" altLang="en-US" dirty="0"/>
              <a:t> 只存放固定数量（</a:t>
            </a:r>
            <a:r>
              <a:rPr lang="en" altLang="zh-CN" dirty="0"/>
              <a:t>block 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）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对于每个 </a:t>
            </a:r>
            <a:r>
              <a:rPr lang="en" altLang="zh-CN" dirty="0"/>
              <a:t>request</a:t>
            </a:r>
            <a:r>
              <a:rPr lang="zh-CN" altLang="en" dirty="0"/>
              <a:t>，</a:t>
            </a:r>
            <a:r>
              <a:rPr lang="zh-CN" altLang="en-US" dirty="0"/>
              <a:t>最多只会浪费 </a:t>
            </a:r>
            <a:r>
              <a:rPr lang="en" altLang="zh-CN" dirty="0"/>
              <a:t>block size-1 </a:t>
            </a:r>
            <a:r>
              <a:rPr lang="zh-CN" altLang="en-US" dirty="0"/>
              <a:t>个 </a:t>
            </a:r>
            <a:r>
              <a:rPr lang="en" altLang="zh-CN" dirty="0"/>
              <a:t>token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以 </a:t>
            </a:r>
            <a:r>
              <a:rPr lang="en" altLang="zh-CN" dirty="0"/>
              <a:t>block</a:t>
            </a:r>
            <a:r>
              <a:rPr lang="zh-CN" altLang="en-US" dirty="0"/>
              <a:t> 方式存储 </a:t>
            </a:r>
            <a:r>
              <a:rPr lang="en" altLang="zh-CN" dirty="0"/>
              <a:t>KV cache</a:t>
            </a:r>
            <a:r>
              <a:rPr lang="zh-CN" altLang="en" dirty="0"/>
              <a:t>，</a:t>
            </a:r>
            <a:r>
              <a:rPr lang="zh-CN" altLang="en-US" dirty="0"/>
              <a:t>因此天然能够以 </a:t>
            </a:r>
            <a:r>
              <a:rPr lang="en" altLang="zh-CN" dirty="0"/>
              <a:t>block</a:t>
            </a:r>
            <a:r>
              <a:rPr lang="zh-CN" altLang="en-US" dirty="0"/>
              <a:t> 粒度实现显存共享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FFCE72-01E8-47C5-5B38-6DA707B0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78" y="1370681"/>
            <a:ext cx="8340206" cy="18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1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0895D9-2E40-9A17-8E8C-B657DC0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347885-4119-9BBD-9938-4709AD3E5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6"/>
          <a:stretch/>
        </p:blipFill>
        <p:spPr bwMode="auto">
          <a:xfrm>
            <a:off x="2146930" y="3312796"/>
            <a:ext cx="7902902" cy="319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5FDCFA-9891-A3E8-3D66-A364E3D80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3283"/>
            <a:ext cx="10963473" cy="5051797"/>
          </a:xfrm>
        </p:spPr>
        <p:txBody>
          <a:bodyPr/>
          <a:lstStyle/>
          <a:p>
            <a:r>
              <a:rPr lang="en" altLang="zh-CN" sz="1800" dirty="0"/>
              <a:t>Physical KV cache blocks</a:t>
            </a:r>
            <a:r>
              <a:rPr lang="zh-CN" altLang="en-US" sz="1800" dirty="0"/>
              <a:t>：真正存储 </a:t>
            </a:r>
            <a:r>
              <a:rPr lang="en" altLang="zh-CN" sz="1800" dirty="0"/>
              <a:t>KV cache </a:t>
            </a:r>
            <a:r>
              <a:rPr lang="zh-CN" altLang="en-US" sz="1800" dirty="0"/>
              <a:t>空间，每个 </a:t>
            </a:r>
            <a:r>
              <a:rPr lang="en-US" altLang="zh-CN" sz="1800" dirty="0"/>
              <a:t>block</a:t>
            </a:r>
            <a:r>
              <a:rPr lang="zh-CN" altLang="en-US" sz="1800" dirty="0"/>
              <a:t> 称为 </a:t>
            </a:r>
            <a:r>
              <a:rPr lang="en" altLang="zh-CN" sz="1800" dirty="0"/>
              <a:t>Physical block</a:t>
            </a:r>
            <a:r>
              <a:rPr lang="zh-CN" altLang="en" sz="1800" dirty="0"/>
              <a:t>，</a:t>
            </a:r>
            <a:r>
              <a:rPr lang="zh-CN" altLang="en-US" sz="1800" dirty="0"/>
              <a:t>可以存储 </a:t>
            </a:r>
            <a:r>
              <a:rPr lang="en" altLang="zh-CN" sz="1800" dirty="0"/>
              <a:t>block</a:t>
            </a:r>
            <a:r>
              <a:rPr lang="zh-CN" altLang="en-US" sz="1800" dirty="0"/>
              <a:t> </a:t>
            </a:r>
            <a:r>
              <a:rPr lang="en" altLang="zh-CN" sz="1800" dirty="0"/>
              <a:t>size </a:t>
            </a:r>
            <a:r>
              <a:rPr lang="zh-CN" altLang="en-US" sz="1800" dirty="0"/>
              <a:t>个 </a:t>
            </a:r>
            <a:r>
              <a:rPr lang="en" altLang="zh-CN" sz="1800" dirty="0"/>
              <a:t>token </a:t>
            </a:r>
            <a:r>
              <a:rPr lang="zh-CN" altLang="en-US" sz="1800" dirty="0"/>
              <a:t>所需 </a:t>
            </a:r>
            <a:r>
              <a:rPr lang="en" altLang="zh-CN" sz="1800" dirty="0"/>
              <a:t>KV cache</a:t>
            </a:r>
            <a:endParaRPr lang="en-US" altLang="zh-CN" sz="1800" dirty="0"/>
          </a:p>
          <a:p>
            <a:r>
              <a:rPr lang="zh-CN" altLang="en-US" sz="1800" dirty="0"/>
              <a:t>块表（</a:t>
            </a:r>
            <a:r>
              <a:rPr lang="en" altLang="zh-CN" sz="1800" dirty="0"/>
              <a:t>Block table</a:t>
            </a:r>
            <a:r>
              <a:rPr lang="zh-CN" altLang="en" sz="1800" dirty="0"/>
              <a:t>）</a:t>
            </a:r>
            <a:r>
              <a:rPr lang="zh-CN" altLang="en-US" sz="1800" dirty="0"/>
              <a:t>：用于将 </a:t>
            </a:r>
            <a:r>
              <a:rPr lang="en" altLang="zh-CN" sz="1800" dirty="0"/>
              <a:t>Logical KV cache blocks</a:t>
            </a:r>
            <a:r>
              <a:rPr lang="zh-CN" altLang="en" sz="1800" dirty="0"/>
              <a:t>（</a:t>
            </a:r>
            <a:r>
              <a:rPr lang="zh-CN" altLang="en-US" sz="1800" dirty="0"/>
              <a:t>每个块称为 </a:t>
            </a:r>
            <a:r>
              <a:rPr lang="en" altLang="zh-CN" sz="1800" dirty="0"/>
              <a:t>Logical block</a:t>
            </a:r>
            <a:r>
              <a:rPr lang="zh-CN" altLang="en" sz="1800" dirty="0"/>
              <a:t>，</a:t>
            </a:r>
            <a:r>
              <a:rPr lang="zh-CN" altLang="en-US" sz="1800" dirty="0"/>
              <a:t>用于存储 </a:t>
            </a:r>
            <a:r>
              <a:rPr lang="en" altLang="zh-CN" sz="1800" dirty="0"/>
              <a:t>token </a:t>
            </a:r>
            <a:r>
              <a:rPr lang="zh-CN" altLang="en-US" sz="1800" dirty="0"/>
              <a:t>值） 映射到 </a:t>
            </a:r>
            <a:r>
              <a:rPr lang="en" altLang="zh-CN" sz="1800" dirty="0"/>
              <a:t>Physical KV cache blocks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820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0895D9-2E40-9A17-8E8C-B657DC0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原理：预分配显存并分 </a:t>
            </a:r>
            <a:r>
              <a:rPr lang="en-US" altLang="zh-CN" dirty="0"/>
              <a:t>Block</a:t>
            </a:r>
            <a:r>
              <a:rPr lang="zh-CN" altLang="en-US" dirty="0"/>
              <a:t> 创建块表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51D631D-3DBC-0E49-6FB8-7A1C2535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71" y="1813666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18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1C74C6-9906-B1FA-B5E9-08058736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原理：分配显存并存储</a:t>
            </a:r>
            <a:r>
              <a:rPr lang="en-US" altLang="zh-CN" dirty="0"/>
              <a:t> prompt</a:t>
            </a:r>
            <a:r>
              <a:rPr lang="zh-CN" altLang="en-US" dirty="0"/>
              <a:t> 的 </a:t>
            </a:r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E259EC-E723-22D7-660E-97953A2AB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1752"/>
            <a:ext cx="10963473" cy="5083328"/>
          </a:xfrm>
        </p:spPr>
        <p:txBody>
          <a:bodyPr/>
          <a:lstStyle/>
          <a:p>
            <a:r>
              <a:rPr lang="zh-CN" altLang="en-US" sz="1800" dirty="0"/>
              <a:t>为请求分配 </a:t>
            </a:r>
            <a:r>
              <a:rPr lang="en" altLang="zh-CN" sz="1800" dirty="0"/>
              <a:t>Logical KV block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" altLang="zh-CN" sz="1800" dirty="0"/>
              <a:t>Physical KV cache block</a:t>
            </a:r>
            <a:r>
              <a:rPr lang="zh-CN" altLang="en" sz="1800" dirty="0"/>
              <a:t>，</a:t>
            </a:r>
            <a:r>
              <a:rPr lang="zh-CN" altLang="en-US" sz="1800" dirty="0"/>
              <a:t>并通过 </a:t>
            </a:r>
            <a:r>
              <a:rPr lang="en-US" altLang="zh-CN" sz="1800" dirty="0"/>
              <a:t>Table</a:t>
            </a:r>
            <a:r>
              <a:rPr lang="zh-CN" altLang="en-US" sz="1800" dirty="0"/>
              <a:t> 将两者关联一起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12276A-C9AF-768E-F56B-817F907D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91" y="1867012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7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1C74C6-9906-B1FA-B5E9-08058736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原理：生成第一个 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DB1D75-1166-C998-509D-CEF79B03E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81" y="1893557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E259EC-E723-22D7-660E-97953A2AB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9696" y="1271752"/>
            <a:ext cx="11792607" cy="5083328"/>
          </a:xfrm>
        </p:spPr>
        <p:txBody>
          <a:bodyPr/>
          <a:lstStyle/>
          <a:p>
            <a:r>
              <a:rPr lang="zh-CN" altLang="en-US" sz="1800" dirty="0"/>
              <a:t>存储在 </a:t>
            </a:r>
            <a:r>
              <a:rPr lang="en" altLang="zh-CN" sz="1800" dirty="0"/>
              <a:t>Logical KV cache blocks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" altLang="zh-CN" sz="1800" dirty="0"/>
              <a:t>Block 1</a:t>
            </a:r>
            <a:r>
              <a:rPr lang="zh-CN" altLang="en" sz="1800" dirty="0"/>
              <a:t>，</a:t>
            </a:r>
            <a:r>
              <a:rPr lang="zh-CN" altLang="en-US" sz="1800" dirty="0"/>
              <a:t>实存 </a:t>
            </a:r>
            <a:r>
              <a:rPr lang="en" altLang="zh-CN" sz="1800" dirty="0"/>
              <a:t>Physical KV cache block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" altLang="zh-CN" sz="1800" dirty="0"/>
              <a:t>Block 1</a:t>
            </a:r>
            <a:r>
              <a:rPr lang="zh-CN" altLang="en" sz="1800" dirty="0"/>
              <a:t>，</a:t>
            </a:r>
            <a:r>
              <a:rPr lang="zh-CN" altLang="en-US" sz="1800" dirty="0"/>
              <a:t>同时更新 </a:t>
            </a:r>
            <a:r>
              <a:rPr lang="en" altLang="zh-CN" sz="1800" dirty="0"/>
              <a:t>Filled slots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8625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1C74C6-9906-B1FA-B5E9-08058736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原理：生成第 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6917947-5B75-7985-762C-33544F0C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9" y="1950576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2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1C74C6-9906-B1FA-B5E9-080587369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原理：生成第 </a:t>
            </a:r>
            <a:r>
              <a:rPr lang="en-US" altLang="zh-CN" dirty="0"/>
              <a:t>3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4F641-0AA8-E430-5080-3CF722C676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生成第三个 </a:t>
            </a:r>
            <a:r>
              <a:rPr lang="en" altLang="zh-CN" sz="1800" dirty="0"/>
              <a:t>token</a:t>
            </a:r>
            <a:r>
              <a:rPr lang="zh-CN" altLang="en" sz="1800" dirty="0"/>
              <a:t>，</a:t>
            </a:r>
            <a:r>
              <a:rPr lang="zh-CN" altLang="en-US" sz="1800" dirty="0"/>
              <a:t>由于 </a:t>
            </a:r>
            <a:r>
              <a:rPr lang="en" altLang="zh-CN" sz="1800" dirty="0"/>
              <a:t>Block 1 </a:t>
            </a:r>
            <a:r>
              <a:rPr lang="zh-CN" altLang="en-US" sz="1800" dirty="0"/>
              <a:t>已满</a:t>
            </a:r>
            <a:r>
              <a:rPr lang="zh-CN" altLang="en" sz="1800" dirty="0"/>
              <a:t>，</a:t>
            </a:r>
            <a:r>
              <a:rPr lang="zh-CN" altLang="en-US" sz="1800" dirty="0"/>
              <a:t>需要新分配一个块用来存放新 </a:t>
            </a:r>
            <a:r>
              <a:rPr lang="en" altLang="zh-CN" sz="1800" dirty="0"/>
              <a:t>token "</a:t>
            </a:r>
            <a:r>
              <a:rPr lang="en" altLang="zh-CN" sz="1800" dirty="0" err="1"/>
              <a:t>renowed</a:t>
            </a:r>
            <a:r>
              <a:rPr lang="en" altLang="zh-CN" sz="1800" dirty="0"/>
              <a:t>"</a:t>
            </a:r>
            <a:endParaRPr lang="zh-CN" altLang="en-US" sz="1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5E3AA4-BF51-F56A-5507-CA4AA5C3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81" y="1912171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8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C826D6-FA54-4D05-3DEE-79A662BD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Paged Attention</a:t>
            </a:r>
            <a:r>
              <a:rPr lang="zh-CN" altLang="en-US" dirty="0"/>
              <a:t> 原理：生成第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798BFD-F2AD-210A-98B5-B01FFB1433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PagedAttention</a:t>
            </a:r>
            <a:r>
              <a:rPr lang="en" altLang="zh-CN" dirty="0"/>
              <a:t> </a:t>
            </a:r>
            <a:r>
              <a:rPr lang="zh-CN" altLang="en-US" dirty="0"/>
              <a:t>可以很好地解决现有推理系统 </a:t>
            </a:r>
            <a:r>
              <a:rPr lang="en" altLang="zh-CN" dirty="0"/>
              <a:t>KV cache </a:t>
            </a:r>
            <a:r>
              <a:rPr lang="zh-CN" altLang="en-US" dirty="0"/>
              <a:t>产生的内外部碎片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828FEB-AE17-329E-88E2-8370C1AF9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71" y="1870923"/>
            <a:ext cx="9345600" cy="45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4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E90741-9CA8-0FBA-004F-8B09281F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7CADB5-031A-7BD0-72E5-77E1C45005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parallel sampling</a:t>
            </a:r>
            <a:r>
              <a:rPr lang="zh-CN" altLang="en" dirty="0"/>
              <a:t>、</a:t>
            </a:r>
            <a:r>
              <a:rPr lang="en" altLang="zh-CN" dirty="0"/>
              <a:t>beam search </a:t>
            </a:r>
            <a:r>
              <a:rPr lang="zh-CN" altLang="en-US" dirty="0"/>
              <a:t>以及 </a:t>
            </a:r>
            <a:r>
              <a:rPr lang="en" altLang="zh-CN" dirty="0"/>
              <a:t>shared prompt</a:t>
            </a:r>
            <a:r>
              <a:rPr lang="zh-CN" altLang="en-US" dirty="0"/>
              <a:t> 怎么办？划分得这么细的 </a:t>
            </a:r>
            <a:r>
              <a:rPr lang="en-US" altLang="zh-CN" dirty="0"/>
              <a:t>block</a:t>
            </a:r>
            <a:r>
              <a:rPr lang="zh-CN" altLang="en-US" dirty="0"/>
              <a:t>，不会引起大量的冲突吗？</a:t>
            </a:r>
          </a:p>
        </p:txBody>
      </p:sp>
    </p:spTree>
    <p:extLst>
      <p:ext uri="{BB962C8B-B14F-4D97-AF65-F5344CB8AC3E}">
        <p14:creationId xmlns:p14="http://schemas.microsoft.com/office/powerpoint/2010/main" val="22058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5CA6-408F-5471-C9FA-D90C50B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parallel sampling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364EC-BFE1-EF6A-2699-B8AC0D5D7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parallel sampling </a:t>
            </a:r>
            <a:r>
              <a:rPr lang="zh-CN" altLang="en-US" dirty="0"/>
              <a:t>为一个 </a:t>
            </a:r>
            <a:r>
              <a:rPr lang="en" altLang="zh-CN" dirty="0"/>
              <a:t>prompt </a:t>
            </a:r>
            <a:r>
              <a:rPr lang="zh-CN" altLang="en-US" dirty="0"/>
              <a:t>提供多个输出，便于用户选择其中一个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041FD0-ABCA-2179-547E-21FAE2D5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17" y="2488642"/>
            <a:ext cx="9675128" cy="38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sz="2800" dirty="0">
                <a:latin typeface="Lexend" pitchFamily="2" charset="0"/>
              </a:rPr>
              <a:t>大模型推理框架</a:t>
            </a:r>
            <a:endParaRPr lang="en-US" altLang="zh-CN" sz="2800" dirty="0">
              <a:latin typeface="Lexend" pitchFamily="2" charset="0"/>
            </a:endParaRPr>
          </a:p>
          <a:p>
            <a:r>
              <a:rPr lang="zh-CN" altLang="en-US" sz="2800" dirty="0">
                <a:latin typeface="Lexend" pitchFamily="2" charset="0"/>
              </a:rPr>
              <a:t>大模型推理加速</a:t>
            </a:r>
            <a:endParaRPr lang="en-US" altLang="zh-CN" sz="2800" dirty="0">
              <a:latin typeface="Lexend" pitchFamily="2" charset="0"/>
            </a:endParaRPr>
          </a:p>
          <a:p>
            <a:r>
              <a:rPr lang="zh-CN" altLang="en-US" sz="2800" dirty="0">
                <a:latin typeface="Lexend" pitchFamily="2" charset="0"/>
              </a:rPr>
              <a:t>架构调度加速</a:t>
            </a:r>
            <a:endParaRPr lang="en-US" altLang="zh-CN" sz="2800" dirty="0">
              <a:latin typeface="Lexend" pitchFamily="2" charset="0"/>
            </a:endParaRPr>
          </a:p>
          <a:p>
            <a:r>
              <a:rPr lang="zh-CN" altLang="en-US" sz="2800" dirty="0">
                <a:latin typeface="Lexend" pitchFamily="2" charset="0"/>
              </a:rPr>
              <a:t>输出采样算法</a:t>
            </a:r>
            <a:endParaRPr lang="en-US" altLang="zh-CN" sz="2800" dirty="0">
              <a:latin typeface="Lexend" pitchFamily="2" charset="0"/>
            </a:endParaRPr>
          </a:p>
          <a:p>
            <a:r>
              <a:rPr lang="zh-CN" altLang="en-US" sz="2800" dirty="0">
                <a:latin typeface="Lexend" pitchFamily="2" charset="0"/>
              </a:rPr>
              <a:t>长序列推理</a:t>
            </a:r>
            <a:endParaRPr lang="en-US" altLang="zh-CN" sz="2800" dirty="0">
              <a:latin typeface="Lexend" pitchFamily="2" charset="0"/>
            </a:endParaRPr>
          </a:p>
          <a:p>
            <a:r>
              <a:rPr lang="zh-CN" altLang="en-US" sz="2800" dirty="0">
                <a:latin typeface="Lexend" pitchFamily="2" charset="0"/>
              </a:rPr>
              <a:t>大模型压缩</a:t>
            </a:r>
            <a:endParaRPr lang="en-US" altLang="zh-CN" sz="2800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5CA6-408F-5471-C9FA-D90C50B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parallel sampling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364EC-BFE1-EF6A-2699-B8AC0D5D7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为每个 </a:t>
            </a:r>
            <a:r>
              <a:rPr lang="en" altLang="zh-CN" sz="1800" dirty="0"/>
              <a:t>Physical block </a:t>
            </a:r>
            <a:r>
              <a:rPr lang="zh-CN" altLang="en-US" sz="1800" dirty="0"/>
              <a:t>引入 </a:t>
            </a:r>
            <a:r>
              <a:rPr lang="en" altLang="zh-CN" sz="1800" dirty="0"/>
              <a:t>reference count</a:t>
            </a:r>
            <a:r>
              <a:rPr lang="zh-CN" altLang="en" sz="1800" dirty="0"/>
              <a:t>，</a:t>
            </a:r>
            <a:r>
              <a:rPr lang="zh-CN" altLang="en-US" sz="1800" dirty="0"/>
              <a:t>用于记录该 </a:t>
            </a:r>
            <a:r>
              <a:rPr lang="en" altLang="zh-CN" sz="1800" dirty="0"/>
              <a:t>block </a:t>
            </a:r>
            <a:r>
              <a:rPr lang="zh-CN" altLang="en-US" sz="1800" dirty="0"/>
              <a:t>对应 </a:t>
            </a:r>
            <a:r>
              <a:rPr lang="en" altLang="zh-CN" sz="1800" dirty="0"/>
              <a:t>Logical block </a:t>
            </a:r>
            <a:r>
              <a:rPr lang="zh-CN" altLang="en-US" sz="1800" dirty="0"/>
              <a:t>数量</a:t>
            </a:r>
            <a:endParaRPr lang="en-US" altLang="zh-CN" sz="1800" dirty="0"/>
          </a:p>
          <a:p>
            <a:r>
              <a:rPr lang="zh-CN" altLang="en-US" sz="1800" dirty="0"/>
              <a:t>采用写入时复制（</a:t>
            </a:r>
            <a:r>
              <a:rPr lang="en" altLang="zh-CN" sz="1800" dirty="0"/>
              <a:t>copy-on-write</a:t>
            </a:r>
            <a:r>
              <a:rPr lang="zh-CN" altLang="en" sz="1800" dirty="0"/>
              <a:t>）</a:t>
            </a:r>
            <a:r>
              <a:rPr lang="zh-CN" altLang="en-US" sz="1800" dirty="0"/>
              <a:t>机制来处理共享问题，只有发生写入操作时才产生拷贝操作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8E9AD6-0A25-E142-15FD-B25A849D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17" y="2488642"/>
            <a:ext cx="9675128" cy="38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2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5CA6-408F-5471-C9FA-D90C50B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beam search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364EC-BFE1-EF6A-2699-B8AC0D5D7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1800" dirty="0"/>
              <a:t>每一次迭代只保留 </a:t>
            </a:r>
            <a:r>
              <a:rPr lang="en" altLang="zh-CN" sz="1800" dirty="0"/>
              <a:t>top-k </a:t>
            </a:r>
            <a:r>
              <a:rPr lang="zh-CN" altLang="en-US" sz="1800" dirty="0"/>
              <a:t>个候选序列，</a:t>
            </a:r>
            <a:r>
              <a:rPr lang="en" altLang="zh-CN" sz="1800" dirty="0" err="1"/>
              <a:t>PagedAttention</a:t>
            </a:r>
            <a:r>
              <a:rPr lang="en" altLang="zh-CN" sz="1800" dirty="0"/>
              <a:t> </a:t>
            </a:r>
            <a:r>
              <a:rPr lang="zh-CN" altLang="en-US" sz="1800" dirty="0"/>
              <a:t>不仅共享 </a:t>
            </a:r>
            <a:r>
              <a:rPr lang="en" altLang="zh-CN" sz="1800" dirty="0"/>
              <a:t>prompt </a:t>
            </a:r>
            <a:r>
              <a:rPr lang="zh-CN" altLang="en-US" sz="1800" dirty="0"/>
              <a:t> </a:t>
            </a:r>
            <a:r>
              <a:rPr lang="en" altLang="zh-CN" sz="1800" dirty="0"/>
              <a:t>KV cache</a:t>
            </a:r>
            <a:r>
              <a:rPr lang="zh-CN" altLang="en" sz="1800" dirty="0"/>
              <a:t>，</a:t>
            </a:r>
            <a:r>
              <a:rPr lang="zh-CN" altLang="en-US" sz="1800" dirty="0"/>
              <a:t>还动态共享候选块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4D68A-973F-45A1-58F5-DCC9125C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57" y="2648045"/>
            <a:ext cx="9906247" cy="3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5CA6-408F-5471-C9FA-D90C50B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beam search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364EC-BFE1-EF6A-2699-B8AC0D5D7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1800" dirty="0"/>
              <a:t>在虚线前每个候选序列都使用了 </a:t>
            </a:r>
            <a:r>
              <a:rPr lang="en-US" altLang="zh-CN" sz="1800" dirty="0"/>
              <a:t>4 </a:t>
            </a:r>
            <a:r>
              <a:rPr lang="zh-CN" altLang="en-US" sz="1800" dirty="0"/>
              <a:t>个完整块，所有候选序列都共享 </a:t>
            </a:r>
            <a:r>
              <a:rPr lang="en" altLang="zh-CN" sz="1800" dirty="0"/>
              <a:t>Block 0</a:t>
            </a:r>
            <a:r>
              <a:rPr lang="zh-CN" altLang="en" sz="1800" dirty="0"/>
              <a:t>，</a:t>
            </a:r>
            <a:r>
              <a:rPr lang="zh-CN" altLang="en-US" sz="1800" dirty="0"/>
              <a:t>候选序列 </a:t>
            </a:r>
            <a:r>
              <a:rPr lang="en-US" altLang="zh-CN" sz="1800" dirty="0"/>
              <a:t>0</a:t>
            </a:r>
            <a:r>
              <a:rPr lang="zh-CN" altLang="en-US" sz="1800" dirty="0"/>
              <a:t>、</a:t>
            </a: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2 </a:t>
            </a:r>
            <a:r>
              <a:rPr lang="zh-CN" altLang="en-US" sz="1800" dirty="0"/>
              <a:t>共享 </a:t>
            </a:r>
            <a:r>
              <a:rPr lang="en" altLang="zh-CN" sz="1800" dirty="0"/>
              <a:t>Block 1</a:t>
            </a:r>
            <a:r>
              <a:rPr lang="zh-CN" altLang="en" sz="1800" dirty="0"/>
              <a:t>，</a:t>
            </a:r>
            <a:r>
              <a:rPr lang="zh-CN" altLang="en-US" sz="1800" dirty="0"/>
              <a:t>候选序列 </a:t>
            </a:r>
            <a:r>
              <a:rPr lang="en-US" altLang="zh-CN" sz="1800" dirty="0"/>
              <a:t>3 </a:t>
            </a:r>
            <a:r>
              <a:rPr lang="zh-CN" altLang="en-US" sz="1800" dirty="0"/>
              <a:t>单独占有 </a:t>
            </a:r>
            <a:r>
              <a:rPr lang="en" altLang="zh-CN" sz="1800" dirty="0"/>
              <a:t>Block 2</a:t>
            </a:r>
            <a:r>
              <a:rPr lang="zh-CN" altLang="en" sz="1800" dirty="0"/>
              <a:t>。</a:t>
            </a:r>
            <a:r>
              <a:rPr lang="zh-CN" altLang="en-US" sz="1800" dirty="0"/>
              <a:t>虚线后，候选序列 </a:t>
            </a:r>
            <a:r>
              <a:rPr lang="en-US" altLang="zh-CN" sz="1800" dirty="0"/>
              <a:t>3 </a:t>
            </a:r>
            <a:r>
              <a:rPr lang="zh-CN" altLang="en-US" sz="1800" dirty="0"/>
              <a:t>不再需要 </a:t>
            </a:r>
            <a:r>
              <a:rPr lang="en" altLang="zh-CN" sz="1800" dirty="0"/>
              <a:t>Block 2</a:t>
            </a:r>
            <a:r>
              <a:rPr lang="zh-CN" altLang="en" sz="1800" dirty="0"/>
              <a:t>、</a:t>
            </a:r>
            <a:r>
              <a:rPr lang="en" altLang="zh-CN" sz="1800" dirty="0"/>
              <a:t>4</a:t>
            </a:r>
            <a:r>
              <a:rPr lang="zh-CN" altLang="en" sz="1800" dirty="0"/>
              <a:t>、</a:t>
            </a:r>
            <a:r>
              <a:rPr lang="en" altLang="zh-CN" sz="1800" dirty="0"/>
              <a:t>8</a:t>
            </a:r>
            <a:r>
              <a:rPr lang="zh-CN" altLang="en" sz="1800" dirty="0"/>
              <a:t>，</a:t>
            </a:r>
            <a:r>
              <a:rPr lang="zh-CN" altLang="en-US" sz="1800" dirty="0"/>
              <a:t>均被释放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04D68A-973F-45A1-58F5-DCC9125C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57" y="2648045"/>
            <a:ext cx="9906247" cy="35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1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15CA6-408F-5471-C9FA-D90C50BE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shared prompt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364EC-BFE1-EF6A-2699-B8AC0D5D79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序列 </a:t>
            </a:r>
            <a:r>
              <a:rPr lang="en" altLang="zh-CN" dirty="0"/>
              <a:t>A </a:t>
            </a:r>
            <a:r>
              <a:rPr lang="zh-CN" altLang="en-US" dirty="0"/>
              <a:t>和 </a:t>
            </a:r>
            <a:r>
              <a:rPr lang="en" altLang="zh-CN" dirty="0"/>
              <a:t>B </a:t>
            </a:r>
            <a:r>
              <a:rPr lang="zh-CN" altLang="en-US" dirty="0"/>
              <a:t>有同样 </a:t>
            </a:r>
            <a:r>
              <a:rPr lang="en" altLang="zh-CN" dirty="0"/>
              <a:t>system prompt</a:t>
            </a:r>
            <a:r>
              <a:rPr lang="zh-CN" altLang="en" dirty="0"/>
              <a:t>，</a:t>
            </a:r>
            <a:r>
              <a:rPr lang="zh-CN" altLang="en-US" dirty="0"/>
              <a:t>因此提前计算 </a:t>
            </a:r>
            <a:r>
              <a:rPr lang="en" altLang="zh-CN" dirty="0"/>
              <a:t>system prompt </a:t>
            </a:r>
            <a:r>
              <a:rPr lang="zh-CN" altLang="en-US" dirty="0"/>
              <a:t>的 </a:t>
            </a:r>
            <a:r>
              <a:rPr lang="en" altLang="zh-CN" dirty="0"/>
              <a:t>KV </a:t>
            </a:r>
            <a:r>
              <a:rPr lang="zh-CN" altLang="en-US" dirty="0"/>
              <a:t>值并缓存下来作为共享部分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12DBF-4B69-1988-6286-6F0892A4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556874"/>
            <a:ext cx="10705033" cy="37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79A8D-71DD-AFF1-1B96-710D8CC48F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大模型输出采样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1618C-DC07-DA1A-FF75-AAB574A7D35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96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17EB22-62B2-57FD-6C7C-FBF422DD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大模型输出配置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402E53-2442-999B-F35A-4BE8D089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360169"/>
            <a:ext cx="10907244" cy="118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554C5E-C63E-FBAA-2840-6B6AFD033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52"/>
          <a:stretch/>
        </p:blipFill>
        <p:spPr>
          <a:xfrm>
            <a:off x="539446" y="2690573"/>
            <a:ext cx="11021507" cy="353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3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1895C2-3D7D-7EA4-C5C4-3322BB98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Token generation</a:t>
            </a:r>
            <a:endParaRPr lang="zh-CN" alt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F314105-0C07-7369-B7C1-49A6759E8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5"/>
          <a:stretch/>
        </p:blipFill>
        <p:spPr bwMode="auto">
          <a:xfrm>
            <a:off x="1172452" y="1171903"/>
            <a:ext cx="9851857" cy="515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0B256-48DB-D01F-8C25-BD5FDE1C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Token generation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114D153-AB65-1E7B-D0DF-550A2775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30" y="1366066"/>
            <a:ext cx="9989302" cy="49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6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0B256-48DB-D01F-8C25-BD5FDE1C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Token generation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7F7484-377E-FCC6-1B54-6EF3007F8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根据给定输入文本生成输出文本。为了生成输出文本，模型会逐个预测每个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直到达到一个终止条件。在每一步，模型会给出一个概率分布，表示对下一个单词的预测概率。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114D153-AB65-1E7B-D0DF-550A2775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41" y="2436255"/>
            <a:ext cx="8108094" cy="40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C61249-626C-86DC-1756-7AB416D3752B}"/>
              </a:ext>
            </a:extLst>
          </p:cNvPr>
          <p:cNvSpPr txBox="1"/>
          <p:nvPr/>
        </p:nvSpPr>
        <p:spPr>
          <a:xfrm>
            <a:off x="3394842" y="4780353"/>
            <a:ext cx="21861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4000" b="1" dirty="0">
                <a:latin typeface="Lexend" pitchFamily="2" charset="0"/>
              </a:rPr>
              <a:t>decode</a:t>
            </a:r>
            <a:endParaRPr lang="zh-CN" altLang="en-US" sz="40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5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0B256-48DB-D01F-8C25-BD5FDE1C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Token generation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Softmax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7F7484-377E-FCC6-1B54-6EF3007F84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根据给定输入文本生成输出文本。为了生成输出文本，模型会逐个预测每个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直到达到一个终止条件。在每一步，模型会给出一个概率分布，表示对下一个单词的预测概率。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FF55E57-2D80-8C30-B5A0-CAED303E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" y="3743599"/>
            <a:ext cx="12196763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6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79A8D-71DD-AFF1-1B96-710D8CC48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87366"/>
            <a:ext cx="11161240" cy="3867806"/>
          </a:xfrm>
        </p:spPr>
        <p:txBody>
          <a:bodyPr>
            <a:normAutofit fontScale="92500" lnSpcReduction="10000"/>
          </a:bodyPr>
          <a:lstStyle/>
          <a:p>
            <a:r>
              <a:rPr lang="en" altLang="zh-CN" dirty="0" err="1"/>
              <a:t>PagedAttention</a:t>
            </a:r>
            <a:endParaRPr lang="en" altLang="zh-CN" dirty="0"/>
          </a:p>
          <a:p>
            <a:r>
              <a:rPr lang="zh-CN" altLang="en-US" dirty="0"/>
              <a:t>原理介绍</a:t>
            </a:r>
          </a:p>
        </p:txBody>
      </p:sp>
    </p:spTree>
    <p:extLst>
      <p:ext uri="{BB962C8B-B14F-4D97-AF65-F5344CB8AC3E}">
        <p14:creationId xmlns:p14="http://schemas.microsoft.com/office/powerpoint/2010/main" val="15568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032D8A-10FA-B031-A062-C1ECAE6C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27578F-9CB5-FC8B-C40C-1AE0728CD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常见的采样策略有哪些？</a:t>
            </a:r>
            <a:endParaRPr lang="en-US" altLang="zh-CN" sz="2400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Top-k, Top-p, Temperature, Beam Search</a:t>
            </a:r>
          </a:p>
        </p:txBody>
      </p:sp>
    </p:spTree>
    <p:extLst>
      <p:ext uri="{BB962C8B-B14F-4D97-AF65-F5344CB8AC3E}">
        <p14:creationId xmlns:p14="http://schemas.microsoft.com/office/powerpoint/2010/main" val="181960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032D8A-10FA-B031-A062-C1ECAE6C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727578F-9CB5-FC8B-C40C-1AE0728CD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为什么要进行不同的采样策略？</a:t>
            </a:r>
            <a:endParaRPr lang="en-US" altLang="zh-CN" sz="2400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进行不同采样策略可以对生成文本多样性和质量进行调控，以满足不同需求和应用场景。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通过选择不同的采样策略，可以平衡生成文本的多样性和质量。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956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1719D9-CD77-7B03-32E1-3C57DE84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Greedy Search</a:t>
            </a:r>
            <a:r>
              <a:rPr lang="zh-CN" altLang="en-US" dirty="0"/>
              <a:t> 贪心算法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3B0BD2-254C-6E7B-6BEA-6BA6CA9AF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思路：</a:t>
            </a:r>
            <a:r>
              <a:rPr lang="zh-CN" altLang="en-US" dirty="0"/>
              <a:t>直接选择分布中概率最大的</a:t>
            </a:r>
            <a:r>
              <a:rPr lang="en" altLang="zh-CN" dirty="0"/>
              <a:t>token</a:t>
            </a:r>
            <a:r>
              <a:rPr lang="zh-CN" altLang="en-US" dirty="0"/>
              <a:t>当作解码出来的词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43274A3-6E7D-0945-9060-166EB431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619409"/>
            <a:ext cx="10963473" cy="36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18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1719D9-CD77-7B03-32E1-3C57DE84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Greedy Search</a:t>
            </a:r>
            <a:r>
              <a:rPr lang="zh-CN" altLang="en-US" dirty="0"/>
              <a:t> 贪心算法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3B0BD2-254C-6E7B-6BEA-6BA6CA9AF6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dirty="0"/>
              <a:t>????</a:t>
            </a:r>
            <a:r>
              <a:rPr lang="zh-CN" altLang="en-US" dirty="0"/>
              <a:t>：总是选择概率最大的词，将会生成很多重复的句子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优点：</a:t>
            </a:r>
            <a:r>
              <a:rPr lang="zh-CN" altLang="en-US" dirty="0"/>
              <a:t>计算简单高效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缺点：</a:t>
            </a:r>
            <a:r>
              <a:rPr lang="zh-CN" altLang="en-US" dirty="0"/>
              <a:t>文本重复，没有多样性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43274A3-6E7D-0945-9060-166EB431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05" y="3090041"/>
            <a:ext cx="9726751" cy="326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173C28-209F-C5D6-5FC3-4150C560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Greedy Search</a:t>
            </a:r>
            <a:r>
              <a:rPr lang="zh-CN" altLang="en-US" dirty="0"/>
              <a:t> 贪心算法例子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F1FDA9-8CC3-64EA-147D-0FF9968542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在这里插入图片描述">
            <a:extLst>
              <a:ext uri="{FF2B5EF4-FFF2-40B4-BE49-F238E27FC236}">
                <a16:creationId xmlns:a16="http://schemas.microsoft.com/office/drawing/2014/main" id="{2E5B202C-8C71-3E73-3FC4-2F0B2129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020" y="1360170"/>
            <a:ext cx="6580845" cy="52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17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4E44D2-9F7D-C70D-0DB0-1F2020BE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Beam Search</a:t>
            </a:r>
            <a:r>
              <a:rPr lang="zh-CN" altLang="en-US" dirty="0"/>
              <a:t> 束搜索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8E64A54-E096-A9FC-445E-D96DCE27FE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思路：</a:t>
            </a:r>
            <a:r>
              <a:rPr lang="zh-CN" altLang="en-US" dirty="0"/>
              <a:t>在每一个时间步，不再只保留当前分数最高的</a:t>
            </a:r>
            <a:r>
              <a:rPr lang="en-US" altLang="zh-CN" dirty="0"/>
              <a:t>1</a:t>
            </a:r>
            <a:r>
              <a:rPr lang="zh-CN" altLang="en-US" dirty="0"/>
              <a:t>个输出，而是保留 </a:t>
            </a:r>
            <a:r>
              <a:rPr lang="en" altLang="zh-CN" dirty="0" err="1"/>
              <a:t>num_beams</a:t>
            </a:r>
            <a:r>
              <a:rPr lang="zh-CN" altLang="en-US" dirty="0"/>
              <a:t> 个。当</a:t>
            </a:r>
            <a:r>
              <a:rPr lang="en" altLang="zh-CN" dirty="0" err="1"/>
              <a:t>num_beams</a:t>
            </a:r>
            <a:r>
              <a:rPr lang="en" altLang="zh-CN" dirty="0"/>
              <a:t>=1</a:t>
            </a:r>
            <a:r>
              <a:rPr lang="zh-CN" altLang="en-US" dirty="0"/>
              <a:t> 时集束搜索就退化成 </a:t>
            </a:r>
            <a:r>
              <a:rPr lang="en" altLang="zh-CN" dirty="0"/>
              <a:t>Greedy Search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8496E0-214F-616E-302D-15A867816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7"/>
          <a:stretch/>
        </p:blipFill>
        <p:spPr bwMode="auto">
          <a:xfrm>
            <a:off x="1856332" y="2587904"/>
            <a:ext cx="8182768" cy="397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47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215040-88E7-F377-6C67-FF87EDED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Beam Search</a:t>
            </a:r>
            <a:r>
              <a:rPr lang="zh-CN" altLang="en-US" dirty="0"/>
              <a:t> 束搜索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6397371-4C72-A74D-4B6D-FAF398F702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优点：</a:t>
            </a:r>
            <a:r>
              <a:rPr lang="zh-CN" altLang="en-US" dirty="0"/>
              <a:t>不仅仅关注当下的策略，一定程度上保证了最终得到的序列概率是最优的。</a:t>
            </a:r>
          </a:p>
          <a:p>
            <a:r>
              <a:rPr lang="zh-CN" altLang="en-US" b="1" dirty="0"/>
              <a:t>缺点：</a:t>
            </a:r>
            <a:r>
              <a:rPr lang="en" altLang="zh-CN" dirty="0"/>
              <a:t>Beam Search</a:t>
            </a:r>
            <a:r>
              <a:rPr lang="zh-CN" altLang="en-US" dirty="0"/>
              <a:t>虽然比贪心强了不少，但还是会生成出空洞、重复、前后矛盾的文本。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30B1C3-5415-A847-F838-CA2D10D93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7"/>
          <a:stretch/>
        </p:blipFill>
        <p:spPr bwMode="auto">
          <a:xfrm>
            <a:off x="1856332" y="2587904"/>
            <a:ext cx="8182768" cy="397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1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2053F-9529-3C0A-237E-189CD804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Top-k</a:t>
            </a:r>
            <a:r>
              <a:rPr lang="zh-CN" altLang="en-US" dirty="0"/>
              <a:t> 抽样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A596B4-4E79-045C-7A2E-3768D7DC1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r>
              <a:rPr lang="zh-CN" altLang="en-US" sz="1800" b="1" dirty="0"/>
              <a:t>思路：</a:t>
            </a:r>
            <a:r>
              <a:rPr lang="zh-CN" altLang="en-US" sz="1800" dirty="0"/>
              <a:t>从 </a:t>
            </a:r>
            <a:r>
              <a:rPr lang="en" altLang="zh-CN" sz="1800" dirty="0"/>
              <a:t>tokens </a:t>
            </a:r>
            <a:r>
              <a:rPr lang="zh-CN" altLang="en-US" sz="1800" dirty="0"/>
              <a:t>里选择 </a:t>
            </a:r>
            <a:r>
              <a:rPr lang="en" altLang="zh-CN" sz="1800" dirty="0"/>
              <a:t>k </a:t>
            </a:r>
            <a:r>
              <a:rPr lang="zh-CN" altLang="en-US" sz="1800" dirty="0"/>
              <a:t>个作为候选，然后根据 </a:t>
            </a:r>
            <a:r>
              <a:rPr lang="en" altLang="zh-CN" sz="1800" dirty="0"/>
              <a:t>likelihood scores </a:t>
            </a:r>
            <a:r>
              <a:rPr lang="zh-CN" altLang="en-US" sz="1800" dirty="0"/>
              <a:t>来采样 </a:t>
            </a:r>
            <a:r>
              <a:rPr lang="en" altLang="zh-CN" sz="1800" dirty="0"/>
              <a:t>k</a:t>
            </a:r>
            <a:r>
              <a:rPr lang="zh-CN" altLang="en-US" sz="1800" dirty="0"/>
              <a:t> 个选项中随机选择一个，如果 </a:t>
            </a:r>
            <a:r>
              <a:rPr lang="en" altLang="zh-CN" sz="1800" dirty="0"/>
              <a:t>k=3</a:t>
            </a:r>
            <a:r>
              <a:rPr lang="zh-CN" altLang="en" sz="1800" dirty="0"/>
              <a:t>，</a:t>
            </a:r>
            <a:r>
              <a:rPr lang="zh-CN" altLang="en-US" sz="1800" dirty="0"/>
              <a:t>模型将从最可能的</a:t>
            </a:r>
            <a:r>
              <a:rPr lang="en-US" altLang="zh-CN" sz="1800" dirty="0"/>
              <a:t>3</a:t>
            </a:r>
            <a:r>
              <a:rPr lang="zh-CN" altLang="en-US" sz="1800" dirty="0"/>
              <a:t>个单词中选择一个</a:t>
            </a:r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对贪心策略的优化，从排名前 </a:t>
            </a:r>
            <a:r>
              <a:rPr lang="en" altLang="zh-CN" sz="1800" dirty="0"/>
              <a:t>k </a:t>
            </a:r>
            <a:r>
              <a:rPr lang="zh-CN" altLang="en-US" sz="1800" dirty="0"/>
              <a:t>的 </a:t>
            </a:r>
            <a:r>
              <a:rPr lang="en" altLang="zh-CN" sz="1800" dirty="0"/>
              <a:t>token </a:t>
            </a:r>
            <a:r>
              <a:rPr lang="zh-CN" altLang="en-US" sz="1800" dirty="0"/>
              <a:t>进行抽样，允许其他分数或概率较高 </a:t>
            </a:r>
            <a:r>
              <a:rPr lang="en" altLang="zh-CN" sz="1800" dirty="0"/>
              <a:t>token </a:t>
            </a:r>
            <a:r>
              <a:rPr lang="zh-CN" altLang="en-US" sz="1800" dirty="0"/>
              <a:t>也有机会被选中。在很多情况下，这种抽样带来的随机性有助于提高生成质量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45BECF-6AC6-A768-C789-B7EC7275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47" y="3064780"/>
            <a:ext cx="8650383" cy="34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2053F-9529-3C0A-237E-189CD804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Top-k</a:t>
            </a:r>
            <a:r>
              <a:rPr lang="zh-CN" altLang="en-US" dirty="0"/>
              <a:t> 抽样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A596B4-4E79-045C-7A2E-3768D7DC15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缺点：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分布陡峭时候仍会采样到概率小单词，或者在分布平缓的时候只能采样到部分可用单词。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k</a:t>
            </a:r>
            <a:r>
              <a:rPr lang="zh-CN" altLang="en-US" dirty="0"/>
              <a:t> 越大，生成内容可能性越大；</a:t>
            </a:r>
            <a:r>
              <a:rPr lang="en" altLang="zh-CN" dirty="0"/>
              <a:t>k</a:t>
            </a:r>
            <a:r>
              <a:rPr lang="zh-CN" altLang="en-US" dirty="0"/>
              <a:t> 越小，生成内容越固定；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和 </a:t>
            </a:r>
            <a:r>
              <a:rPr lang="en" altLang="zh-CN" dirty="0"/>
              <a:t>greedy decoding </a:t>
            </a:r>
            <a:r>
              <a:rPr lang="zh-CN" altLang="en" dirty="0"/>
              <a:t>想通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9B13D-3112-0FF4-EA3A-79D15CC0A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47" y="3064780"/>
            <a:ext cx="8650383" cy="34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4E117-8410-4C22-0CE4-FC406F25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Top-k</a:t>
            </a:r>
            <a:r>
              <a:rPr lang="zh-CN" altLang="en-US" dirty="0"/>
              <a:t> 抽样例子</a:t>
            </a:r>
            <a:endParaRPr kumimoji="1" lang="zh-CN" altLang="en-US" dirty="0"/>
          </a:p>
        </p:txBody>
      </p:sp>
      <p:pic>
        <p:nvPicPr>
          <p:cNvPr id="31746" name="Picture 2" descr="在这里插入图片描述">
            <a:extLst>
              <a:ext uri="{FF2B5EF4-FFF2-40B4-BE49-F238E27FC236}">
                <a16:creationId xmlns:a16="http://schemas.microsoft.com/office/drawing/2014/main" id="{7905C176-6EBE-154B-CE7E-3DED6B4A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7" y="2230546"/>
            <a:ext cx="11397977" cy="36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30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302412-793A-20C9-3666-8EB22B30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00184"/>
            <a:ext cx="8488834" cy="5184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C89793-650F-FCE8-A675-7D498417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626715"/>
            <a:ext cx="10936798" cy="4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2053F-9529-3C0A-237E-189CD804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Top-p</a:t>
            </a:r>
            <a:r>
              <a:rPr lang="zh-CN" altLang="en-US" dirty="0"/>
              <a:t> 抽样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A596B4-4E79-045C-7A2E-3768D7DC15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思路：</a:t>
            </a:r>
            <a:r>
              <a:rPr lang="zh-CN" altLang="en-US" dirty="0"/>
              <a:t>候选词列表动态，从 </a:t>
            </a:r>
            <a:r>
              <a:rPr lang="en" altLang="zh-CN" dirty="0"/>
              <a:t>tokens </a:t>
            </a:r>
            <a:r>
              <a:rPr lang="zh-CN" altLang="en-US" dirty="0"/>
              <a:t>里按百分比选择候选词，模型从累计概率大于或等于“</a:t>
            </a:r>
            <a:r>
              <a:rPr lang="en" altLang="zh-CN" dirty="0"/>
              <a:t>p</a:t>
            </a:r>
            <a:r>
              <a:rPr lang="zh-CN" altLang="en-US" dirty="0"/>
              <a:t>” 最小集合中随机选择一个，如果 </a:t>
            </a:r>
            <a:r>
              <a:rPr lang="en" altLang="zh-CN" dirty="0"/>
              <a:t>p=0.</a:t>
            </a:r>
            <a:r>
              <a:rPr lang="en-US" altLang="zh-CN" dirty="0"/>
              <a:t>85</a:t>
            </a:r>
            <a:r>
              <a:rPr lang="zh-CN" altLang="en" dirty="0"/>
              <a:t>，</a:t>
            </a:r>
            <a:r>
              <a:rPr lang="zh-CN" altLang="en-US" dirty="0"/>
              <a:t>选择的单词集将是概率累计到 </a:t>
            </a:r>
            <a:r>
              <a:rPr lang="en-US" altLang="zh-CN" dirty="0"/>
              <a:t>0.85</a:t>
            </a:r>
            <a:r>
              <a:rPr lang="zh-CN" altLang="en-US" dirty="0"/>
              <a:t> 那部分。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C5584F-E2AF-E1FE-AFA9-1E8AE71F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345" y="3255982"/>
            <a:ext cx="9118094" cy="3427278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3FDC918-B5D3-8A7C-5AB3-B65216704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48" r="25546"/>
          <a:stretch/>
        </p:blipFill>
        <p:spPr bwMode="auto">
          <a:xfrm>
            <a:off x="1668979" y="5497830"/>
            <a:ext cx="3596703" cy="11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17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2053F-9529-3C0A-237E-189CD804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Top-p</a:t>
            </a:r>
            <a:r>
              <a:rPr lang="zh-CN" altLang="en-US" dirty="0"/>
              <a:t> 抽样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A596B4-4E79-045C-7A2E-3768D7DC1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b="1" dirty="0"/>
              <a:t>特点：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每次选取 </a:t>
            </a:r>
            <a:r>
              <a:rPr lang="en" altLang="zh-CN" dirty="0"/>
              <a:t>top-P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top-K</a:t>
            </a:r>
            <a:r>
              <a:rPr lang="zh-CN" altLang="en-US" dirty="0"/>
              <a:t> 中最小采样范围进行采样，减少预测分布过于平缓时采样到小概率单词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p</a:t>
            </a:r>
            <a:r>
              <a:rPr lang="zh-CN" altLang="en-US" dirty="0"/>
              <a:t> 都启用，则 </a:t>
            </a:r>
            <a:r>
              <a:rPr lang="en" altLang="zh-CN" dirty="0"/>
              <a:t>p</a:t>
            </a:r>
            <a:r>
              <a:rPr lang="zh-CN" altLang="en-US" dirty="0"/>
              <a:t> 在 </a:t>
            </a:r>
            <a:r>
              <a:rPr lang="en" altLang="zh-CN" dirty="0"/>
              <a:t>k</a:t>
            </a:r>
            <a:r>
              <a:rPr lang="zh-CN" altLang="en-US" dirty="0"/>
              <a:t> 之后起作用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top-P</a:t>
            </a:r>
            <a:r>
              <a:rPr lang="zh-CN" altLang="en-US" dirty="0"/>
              <a:t> 越高，候选词越多，多样性越丰富，</a:t>
            </a:r>
            <a:r>
              <a:rPr lang="en" altLang="zh-CN" dirty="0"/>
              <a:t>top-P</a:t>
            </a:r>
            <a:r>
              <a:rPr lang="zh-CN" altLang="en-US" dirty="0"/>
              <a:t> 越低，候选词越少，越稳定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C5584F-E2AF-E1FE-AFA9-1E8AE71F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324" y="3213940"/>
            <a:ext cx="9118094" cy="342727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0B4D782-F739-F5EC-34BB-BC1EADF6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48" r="25546"/>
          <a:stretch/>
        </p:blipFill>
        <p:spPr bwMode="auto">
          <a:xfrm>
            <a:off x="1668979" y="5497830"/>
            <a:ext cx="3596703" cy="11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5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82053F-9529-3C0A-237E-189CD804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Top-p</a:t>
            </a:r>
            <a:r>
              <a:rPr lang="zh-CN" altLang="en-US" dirty="0"/>
              <a:t> 抽样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A596B4-4E79-045C-7A2E-3768D7DC15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优点：</a:t>
            </a:r>
            <a:r>
              <a:rPr lang="en" altLang="zh-CN" dirty="0"/>
              <a:t>top-k </a:t>
            </a:r>
            <a:r>
              <a:rPr lang="zh-CN" altLang="en-US" dirty="0"/>
              <a:t>的 </a:t>
            </a:r>
            <a:r>
              <a:rPr lang="en" altLang="zh-CN" dirty="0"/>
              <a:t>k </a:t>
            </a:r>
            <a:r>
              <a:rPr lang="zh-CN" altLang="en-US" dirty="0"/>
              <a:t>值非常难确定。动态设置 </a:t>
            </a:r>
            <a:r>
              <a:rPr lang="en" altLang="zh-CN" dirty="0"/>
              <a:t>token </a:t>
            </a:r>
            <a:r>
              <a:rPr lang="zh-CN" altLang="en-US" dirty="0"/>
              <a:t>候选列表大小策略很好解决该问题</a:t>
            </a:r>
            <a:endParaRPr lang="zh-CN" altLang="en" dirty="0"/>
          </a:p>
          <a:p>
            <a:r>
              <a:rPr lang="zh-CN" altLang="en-US" b="1" dirty="0"/>
              <a:t>缺点：</a:t>
            </a:r>
            <a:r>
              <a:rPr lang="zh-CN" altLang="en-US" dirty="0"/>
              <a:t>采样概率 </a:t>
            </a:r>
            <a:r>
              <a:rPr lang="en" altLang="zh-CN" dirty="0"/>
              <a:t>p</a:t>
            </a:r>
            <a:r>
              <a:rPr lang="zh-CN" altLang="en-US" dirty="0"/>
              <a:t> 设置太低模型的输出太固定，概率 </a:t>
            </a:r>
            <a:r>
              <a:rPr lang="en-US" altLang="zh-CN" dirty="0"/>
              <a:t>p</a:t>
            </a:r>
            <a:r>
              <a:rPr lang="zh-CN" altLang="en-US" dirty="0"/>
              <a:t> 设置太高，模型输出太过混乱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C5584F-E2AF-E1FE-AFA9-1E8AE71F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34" y="3008792"/>
            <a:ext cx="9118094" cy="34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4BF94-2EB1-7CFC-1172-3DC8C556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aka</a:t>
            </a:r>
            <a:r>
              <a:rPr lang="zh-CN" altLang="en-US" dirty="0"/>
              <a:t> 核采样 </a:t>
            </a:r>
            <a:r>
              <a:rPr lang="en" altLang="zh-CN" dirty="0"/>
              <a:t>Nucleus Sampling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02C52-D016-5E65-7A8F-74B68A8253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2770" name="Picture 2" descr="在这里插入图片描述">
            <a:extLst>
              <a:ext uri="{FF2B5EF4-FFF2-40B4-BE49-F238E27FC236}">
                <a16:creationId xmlns:a16="http://schemas.microsoft.com/office/drawing/2014/main" id="{2459BF33-39C5-24BD-D646-71FD97C4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81" y="2509235"/>
            <a:ext cx="11345425" cy="286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2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A3C79E-AA9F-9158-31B2-C6BEEB59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Temperature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2A8387-2FDC-4148-5346-D9AB47CFF6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思路：</a:t>
            </a:r>
            <a:r>
              <a:rPr lang="zh-CN" altLang="en-US" dirty="0"/>
              <a:t>通过温度 </a:t>
            </a:r>
            <a:r>
              <a:rPr lang="en-US" altLang="zh-CN" dirty="0"/>
              <a:t>T</a:t>
            </a:r>
            <a:r>
              <a:rPr lang="zh-CN" altLang="en-US" dirty="0"/>
              <a:t>，在采样前调整每个词的概率分布。温度越低，概率分布差距越大，越容易采样到概率大的字。温度越高，概率分布差距越小，增加了低概率字被采样到的机会。</a:t>
            </a:r>
          </a:p>
          <a:p>
            <a:r>
              <a:rPr lang="zh-CN" altLang="en-US" b="1" dirty="0"/>
              <a:t>参数：</a:t>
            </a:r>
            <a:r>
              <a:rPr lang="en" altLang="zh-CN" dirty="0"/>
              <a:t>temperature</a:t>
            </a:r>
            <a:r>
              <a:rPr lang="zh-CN" altLang="en-US" dirty="0"/>
              <a:t> 设的越高，生成文本的自由创作空间越大，更具多样性。温度越低，生成的文本越偏保守，更稳定。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0509AB8-39FE-F021-52BA-A8C8F6A0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" y="4083614"/>
            <a:ext cx="12196763" cy="151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30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A3C79E-AA9F-9158-31B2-C6BEEB59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Temperature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F2A8387-2FDC-4148-5346-D9AB47CFF6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一般来说，</a:t>
            </a:r>
            <a:r>
              <a:rPr lang="en" altLang="zh-CN" dirty="0"/>
              <a:t>prompt </a:t>
            </a:r>
            <a:r>
              <a:rPr lang="zh-CN" altLang="en-US" dirty="0"/>
              <a:t>越长，描述得越清楚，模型生成的输出质量就越好，置信度越高，这时可以适当调高 </a:t>
            </a:r>
            <a:r>
              <a:rPr lang="en" altLang="zh-CN" dirty="0"/>
              <a:t>temperature </a:t>
            </a:r>
            <a:r>
              <a:rPr lang="zh-CN" altLang="en-US" dirty="0"/>
              <a:t>的值</a:t>
            </a:r>
            <a:endParaRPr lang="en-US" altLang="zh-CN" dirty="0"/>
          </a:p>
          <a:p>
            <a:r>
              <a:rPr lang="zh-CN" altLang="en-US" dirty="0"/>
              <a:t>反过来，如果 </a:t>
            </a:r>
            <a:r>
              <a:rPr lang="en" altLang="zh-CN" dirty="0"/>
              <a:t>prompt </a:t>
            </a:r>
            <a:r>
              <a:rPr lang="zh-CN" altLang="en-US" dirty="0"/>
              <a:t>很短，很含糊，这时再设置一个比较高的 </a:t>
            </a:r>
            <a:r>
              <a:rPr lang="en" altLang="zh-CN" dirty="0"/>
              <a:t>temperature </a:t>
            </a:r>
            <a:r>
              <a:rPr lang="zh-CN" altLang="en-US" dirty="0"/>
              <a:t>值，模型的输出就很不稳定了。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900917-585C-00AC-9A10-450721B7F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08"/>
          <a:stretch/>
        </p:blipFill>
        <p:spPr>
          <a:xfrm>
            <a:off x="2491581" y="4025461"/>
            <a:ext cx="7213600" cy="241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7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8B4620-C54C-A50E-F302-020A4397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Temperature</a:t>
            </a:r>
            <a:r>
              <a:rPr lang="zh-CN" altLang="en-US" dirty="0"/>
              <a:t> 例子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36180-6DB9-FFD0-7774-5B9A68E735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在这里插入图片描述">
            <a:extLst>
              <a:ext uri="{FF2B5EF4-FFF2-40B4-BE49-F238E27FC236}">
                <a16:creationId xmlns:a16="http://schemas.microsoft.com/office/drawing/2014/main" id="{62287953-CFD9-2A32-F0DA-C97D7EB1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4" y="1993265"/>
            <a:ext cx="10958469" cy="377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34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C87B7F-27C4-7736-8549-2BB83AD4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联合采样 </a:t>
            </a:r>
            <a:r>
              <a:rPr lang="en" altLang="zh-CN" dirty="0"/>
              <a:t>top-k &amp; top-p &amp; Temperature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F5E1D82-846E-9B0B-E888-C42F0417D7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常见思路 </a:t>
                </a:r>
                <a:r>
                  <a:rPr lang="en" altLang="zh-CN" dirty="0"/>
                  <a:t>top-k</a:t>
                </a:r>
                <a:r>
                  <a:rPr lang="zh-CN" altLang="en" dirty="0"/>
                  <a:t>、</a:t>
                </a:r>
                <a:r>
                  <a:rPr lang="en" altLang="zh-CN" dirty="0"/>
                  <a:t>top-p</a:t>
                </a:r>
                <a:r>
                  <a:rPr lang="zh-CN" altLang="en" dirty="0"/>
                  <a:t>、</a:t>
                </a:r>
                <a:r>
                  <a:rPr lang="en" altLang="zh-CN" dirty="0"/>
                  <a:t>Temperature </a:t>
                </a:r>
                <a:r>
                  <a:rPr lang="zh-CN" altLang="en-US" dirty="0"/>
                  <a:t>联合起来使用</a:t>
                </a:r>
                <a:endParaRPr lang="en-US" altLang="zh-CN" dirty="0"/>
              </a:p>
              <a:p>
                <a:r>
                  <a:rPr lang="zh-CN" altLang="en-US" dirty="0"/>
                  <a:t>使用的先后顺序是 </a:t>
                </a:r>
                <a:r>
                  <a:rPr lang="en" altLang="zh-CN" dirty="0"/>
                  <a:t>top-k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top-p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Temperature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F5E1D82-846E-9B0B-E888-C42F0417D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08B675D-A68A-C50C-D825-94FC0DD3A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5" b="58099"/>
          <a:stretch/>
        </p:blipFill>
        <p:spPr>
          <a:xfrm>
            <a:off x="1894132" y="3783723"/>
            <a:ext cx="8408498" cy="19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6AFE16-F018-7F21-2BAC-19DAA7E3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联合采样 </a:t>
            </a:r>
            <a:r>
              <a:rPr lang="en" altLang="zh-CN" dirty="0"/>
              <a:t>top-k &amp; top-p &amp; Temperature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594989-4EBC-A0D4-2338-A2906AFDA0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Top-k</a:t>
            </a:r>
            <a:r>
              <a:rPr lang="zh-CN" altLang="en-US" dirty="0"/>
              <a:t>：首先，设置 </a:t>
            </a:r>
            <a:r>
              <a:rPr lang="en" altLang="zh-CN" dirty="0"/>
              <a:t>top-k = 3</a:t>
            </a:r>
            <a:r>
              <a:rPr lang="zh-CN" altLang="en" dirty="0"/>
              <a:t>，</a:t>
            </a:r>
            <a:r>
              <a:rPr lang="zh-CN" altLang="en-US" dirty="0"/>
              <a:t>表示保留概率最高的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" altLang="zh-CN" dirty="0"/>
              <a:t>token</a:t>
            </a:r>
            <a:endParaRPr lang="en-US" altLang="zh-CN" dirty="0"/>
          </a:p>
          <a:p>
            <a:r>
              <a:rPr lang="en-US" altLang="zh-CN" dirty="0"/>
              <a:t>Top-p</a:t>
            </a:r>
            <a:r>
              <a:rPr lang="zh-CN" altLang="en-US" dirty="0"/>
              <a:t>：接下来，使用 </a:t>
            </a:r>
            <a:r>
              <a:rPr lang="en" altLang="zh-CN" dirty="0"/>
              <a:t>top-p </a:t>
            </a:r>
            <a:r>
              <a:rPr lang="zh-CN" altLang="en-US" dirty="0"/>
              <a:t>保留概率累计和达到 </a:t>
            </a:r>
            <a:r>
              <a:rPr lang="en-US" altLang="zh-CN" dirty="0"/>
              <a:t>0.8 </a:t>
            </a:r>
            <a:r>
              <a:rPr lang="zh-CN" altLang="en-US" dirty="0"/>
              <a:t>的 </a:t>
            </a:r>
            <a:r>
              <a:rPr lang="en-US" altLang="zh-CN" dirty="0"/>
              <a:t>token</a:t>
            </a:r>
          </a:p>
          <a:p>
            <a:r>
              <a:rPr lang="en-US" altLang="zh-CN" dirty="0"/>
              <a:t>Temperature</a:t>
            </a:r>
            <a:r>
              <a:rPr lang="zh-CN" altLang="en-US" dirty="0"/>
              <a:t>：使用 </a:t>
            </a:r>
            <a:r>
              <a:rPr lang="en" altLang="zh-CN" dirty="0"/>
              <a:t>Temperature = 0.7 </a:t>
            </a:r>
            <a:r>
              <a:rPr lang="zh-CN" altLang="en-US" dirty="0"/>
              <a:t>进行归一化，从上述分布中进行随机采样</a:t>
            </a:r>
            <a:endParaRPr lang="en-US" altLang="zh-CN" dirty="0"/>
          </a:p>
          <a:p>
            <a:r>
              <a:rPr lang="zh-CN" altLang="en-US" dirty="0"/>
              <a:t>选取一个单词作为最终生成结果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539EEE-F12E-4E03-D7F2-B5139E029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55" b="58099"/>
          <a:stretch/>
        </p:blipFill>
        <p:spPr>
          <a:xfrm>
            <a:off x="1894132" y="3783723"/>
            <a:ext cx="8408498" cy="19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F9D7766-78DD-AA71-A6A2-C9EC58FC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0BD4B-3B89-5BD6-B5B7-6F041D12D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/>
              <a:t>PagedAttention</a:t>
            </a:r>
            <a:r>
              <a:rPr lang="zh-CN" altLang="en-US" dirty="0"/>
              <a:t> 受操作系统虚拟内存和分页思想启发，将原本连续的 </a:t>
            </a:r>
            <a:r>
              <a:rPr lang="en" altLang="zh-CN" dirty="0"/>
              <a:t>KV cache </a:t>
            </a:r>
            <a:r>
              <a:rPr lang="zh-CN" altLang="en-US" dirty="0"/>
              <a:t>存储在不连续的空间，以避免 </a:t>
            </a:r>
            <a:r>
              <a:rPr lang="en" altLang="zh-CN" dirty="0"/>
              <a:t>KV cache </a:t>
            </a:r>
            <a:r>
              <a:rPr lang="zh-CN" altLang="en-US" dirty="0"/>
              <a:t>带来的显存浪费。</a:t>
            </a:r>
          </a:p>
          <a:p>
            <a:endParaRPr lang="en-US" altLang="zh-CN" dirty="0"/>
          </a:p>
          <a:p>
            <a:pPr algn="l"/>
            <a:r>
              <a:rPr lang="en" altLang="zh-CN" dirty="0">
                <a:hlinkClick r:id="rId2"/>
              </a:rPr>
              <a:t>https://arxiv.org/abs/2309.06180</a:t>
            </a:r>
            <a:r>
              <a:rPr lang="zh-CN" altLang="en-US" dirty="0"/>
              <a:t> </a:t>
            </a:r>
            <a:r>
              <a:rPr lang="en" altLang="zh-CN" dirty="0"/>
              <a:t>Efficient Memory Management for Large Language Model Serving with </a:t>
            </a:r>
            <a:r>
              <a:rPr lang="en" altLang="zh-CN" dirty="0" err="1"/>
              <a:t>PagedAttention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05A72F-AE48-3824-101C-E46343A9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78" y="4166917"/>
            <a:ext cx="8340206" cy="186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1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https://www.facebook.com/photo.php?fbid=1048191653980302&amp;id=100063684318606&amp;set=a.747927134006757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F5A30-8415-1FA3-D136-590BE2EC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现有问题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0F1E4D-431C-53C3-814A-3511EF5F74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提前分配过大的空间导致部分空间没有被使用：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需根据请求的可能最大长度（</a:t>
            </a:r>
            <a:r>
              <a:rPr lang="en" altLang="zh-CN" dirty="0"/>
              <a:t>prompt + output</a:t>
            </a:r>
            <a:r>
              <a:rPr lang="zh-CN" altLang="en" dirty="0"/>
              <a:t>）</a:t>
            </a:r>
            <a:r>
              <a:rPr lang="zh-CN" altLang="en-US" dirty="0"/>
              <a:t>预分配连续的空间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产生内部碎片（</a:t>
            </a:r>
            <a:r>
              <a:rPr lang="en" altLang="zh-CN" dirty="0"/>
              <a:t>internal fragmentation</a:t>
            </a:r>
            <a:r>
              <a:rPr lang="zh-CN" altLang="en" dirty="0"/>
              <a:t>，</a:t>
            </a:r>
            <a:r>
              <a:rPr lang="zh-CN" altLang="en-US" dirty="0"/>
              <a:t>已经分配给请求但未被利用的空间）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产生外部碎片（</a:t>
            </a:r>
            <a:r>
              <a:rPr lang="en" altLang="zh-CN" dirty="0"/>
              <a:t>external fragmentation</a:t>
            </a:r>
            <a:r>
              <a:rPr lang="zh-CN" altLang="en" dirty="0"/>
              <a:t>，</a:t>
            </a:r>
            <a:r>
              <a:rPr lang="zh-CN" altLang="en-US" dirty="0"/>
              <a:t>过小而无法分配给其他请求）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B865D0-37E1-F7E6-687B-2990E3947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3918"/>
          <a:stretch/>
        </p:blipFill>
        <p:spPr bwMode="auto">
          <a:xfrm>
            <a:off x="609655" y="3664225"/>
            <a:ext cx="11095399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F5A30-8415-1FA3-D136-590BE2EC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现有问题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B865D0-37E1-F7E6-687B-2990E3947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3918"/>
          <a:stretch/>
        </p:blipFill>
        <p:spPr bwMode="auto">
          <a:xfrm>
            <a:off x="609655" y="3697952"/>
            <a:ext cx="11095399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867776-0289-49C1-42F7-EC9AC4E4DB03}"/>
              </a:ext>
            </a:extLst>
          </p:cNvPr>
          <p:cNvSpPr txBox="1"/>
          <p:nvPr/>
        </p:nvSpPr>
        <p:spPr>
          <a:xfrm>
            <a:off x="623635" y="6045790"/>
            <a:ext cx="3780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Lexend" pitchFamily="2" charset="0"/>
              </a:rPr>
              <a:t>每个 </a:t>
            </a:r>
            <a:r>
              <a:rPr lang="en" altLang="zh-CN" sz="1400" dirty="0">
                <a:latin typeface="Lexend" pitchFamily="2" charset="0"/>
              </a:rPr>
              <a:t>slot </a:t>
            </a:r>
            <a:r>
              <a:rPr lang="zh-CN" altLang="en-US" sz="1400" dirty="0">
                <a:latin typeface="Lexend" pitchFamily="2" charset="0"/>
              </a:rPr>
              <a:t>用于存放 </a:t>
            </a:r>
            <a:r>
              <a:rPr lang="en-US" altLang="zh-CN" sz="1400" dirty="0">
                <a:latin typeface="Lexend" pitchFamily="2" charset="0"/>
              </a:rPr>
              <a:t>1 </a:t>
            </a:r>
            <a:r>
              <a:rPr lang="zh-CN" altLang="en-US" sz="1400" dirty="0">
                <a:latin typeface="Lexend" pitchFamily="2" charset="0"/>
              </a:rPr>
              <a:t>个 </a:t>
            </a:r>
            <a:r>
              <a:rPr lang="en" altLang="zh-CN" sz="1400" dirty="0">
                <a:latin typeface="Lexend" pitchFamily="2" charset="0"/>
              </a:rPr>
              <a:t>token </a:t>
            </a:r>
            <a:r>
              <a:rPr lang="zh-CN" altLang="en-US" sz="1400" dirty="0">
                <a:latin typeface="Lexend" pitchFamily="2" charset="0"/>
              </a:rPr>
              <a:t>的 </a:t>
            </a:r>
            <a:r>
              <a:rPr lang="en" altLang="zh-CN" sz="1400" dirty="0">
                <a:latin typeface="Lexend" pitchFamily="2" charset="0"/>
              </a:rPr>
              <a:t>KV </a:t>
            </a:r>
            <a:r>
              <a:rPr lang="zh-CN" altLang="en-US" sz="1400" dirty="0">
                <a:latin typeface="Lexend" pitchFamily="2" charset="0"/>
              </a:rPr>
              <a:t>值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0F1E4D-431C-53C3-814A-3511EF5F74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请求 </a:t>
            </a:r>
            <a:r>
              <a:rPr lang="en" altLang="zh-CN" dirty="0"/>
              <a:t>A </a:t>
            </a:r>
            <a:r>
              <a:rPr lang="zh-CN" altLang="en-US" dirty="0"/>
              <a:t>预分配 </a:t>
            </a:r>
            <a:r>
              <a:rPr lang="en-US" altLang="zh-CN" dirty="0"/>
              <a:t>2048 </a:t>
            </a:r>
            <a:r>
              <a:rPr lang="zh-CN" altLang="en-US" dirty="0"/>
              <a:t>个 </a:t>
            </a:r>
            <a:r>
              <a:rPr lang="en" altLang="zh-CN" dirty="0"/>
              <a:t>slot</a:t>
            </a:r>
            <a:r>
              <a:rPr lang="zh-CN" altLang="en-US" dirty="0"/>
              <a:t>，请求 </a:t>
            </a:r>
            <a:r>
              <a:rPr lang="en" altLang="zh-CN" dirty="0"/>
              <a:t>B </a:t>
            </a:r>
            <a:r>
              <a:rPr lang="zh-CN" altLang="en-US" dirty="0"/>
              <a:t>预分配了 </a:t>
            </a:r>
            <a:r>
              <a:rPr lang="en-US" altLang="zh-CN" dirty="0"/>
              <a:t>512 </a:t>
            </a:r>
            <a:r>
              <a:rPr lang="zh-CN" altLang="en-US" dirty="0"/>
              <a:t>个 </a:t>
            </a:r>
            <a:r>
              <a:rPr lang="en" altLang="zh-CN" dirty="0"/>
              <a:t>slot</a:t>
            </a:r>
            <a:r>
              <a:rPr lang="zh-CN" altLang="en" dirty="0"/>
              <a:t>。</a:t>
            </a:r>
            <a:r>
              <a:rPr lang="zh-CN" altLang="en-US" dirty="0"/>
              <a:t>预分配策略带来三处内存浪费：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reserved slot </a:t>
            </a:r>
            <a:r>
              <a:rPr lang="zh-CN" altLang="en-US" dirty="0"/>
              <a:t>虽然将来会被用到</a:t>
            </a:r>
            <a:r>
              <a:rPr lang="zh-CN" altLang="en" dirty="0"/>
              <a:t>，</a:t>
            </a:r>
            <a:r>
              <a:rPr lang="zh-CN" altLang="en-US" dirty="0"/>
              <a:t>但当前轮次不会用到，导致其他 </a:t>
            </a:r>
            <a:r>
              <a:rPr lang="en" altLang="zh-CN" dirty="0"/>
              <a:t>request </a:t>
            </a:r>
            <a:r>
              <a:rPr lang="zh-CN" altLang="en-US" dirty="0"/>
              <a:t>不能利用这些空间；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内部碎片只有完成请求后才能知道，同样导致其他 </a:t>
            </a:r>
            <a:r>
              <a:rPr lang="en" altLang="zh-CN" dirty="0"/>
              <a:t>request </a:t>
            </a:r>
            <a:r>
              <a:rPr lang="zh-CN" altLang="en-US" dirty="0"/>
              <a:t>不能利用这些空间；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外部碎片是在预分配时就确认不会被使用，产生外部碎片原因是请求 </a:t>
            </a:r>
            <a:r>
              <a:rPr lang="en" altLang="zh-CN" dirty="0"/>
              <a:t>A </a:t>
            </a:r>
            <a:r>
              <a:rPr lang="zh-CN" altLang="en-US" dirty="0"/>
              <a:t>只需分配 </a:t>
            </a:r>
            <a:r>
              <a:rPr lang="en-US" altLang="zh-CN" dirty="0"/>
              <a:t>2048 </a:t>
            </a:r>
            <a:r>
              <a:rPr lang="zh-CN" altLang="en-US" dirty="0"/>
              <a:t>个 </a:t>
            </a:r>
            <a:r>
              <a:rPr lang="en" altLang="zh-CN" dirty="0"/>
              <a:t>slot</a:t>
            </a:r>
            <a:r>
              <a:rPr lang="zh-CN" altLang="en" dirty="0"/>
              <a:t>，</a:t>
            </a:r>
            <a:r>
              <a:rPr lang="zh-CN" altLang="en-US" dirty="0"/>
              <a:t>但实际有 </a:t>
            </a:r>
            <a:r>
              <a:rPr lang="en-US" altLang="zh-CN" dirty="0"/>
              <a:t>2050 </a:t>
            </a:r>
            <a:r>
              <a:rPr lang="zh-CN" altLang="en-US" dirty="0"/>
              <a:t>个连续 </a:t>
            </a:r>
            <a:r>
              <a:rPr lang="en" altLang="zh-CN" dirty="0"/>
              <a:t>slot</a:t>
            </a:r>
            <a:r>
              <a:rPr lang="zh-CN" altLang="en" dirty="0"/>
              <a:t>，</a:t>
            </a:r>
            <a:r>
              <a:rPr lang="zh-CN" altLang="en-US" dirty="0"/>
              <a:t>剩下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slot</a:t>
            </a:r>
            <a:r>
              <a:rPr lang="zh-CN" altLang="en-US" dirty="0"/>
              <a:t> 难以再分配给其他请求。</a:t>
            </a:r>
          </a:p>
        </p:txBody>
      </p:sp>
    </p:spTree>
    <p:extLst>
      <p:ext uri="{BB962C8B-B14F-4D97-AF65-F5344CB8AC3E}">
        <p14:creationId xmlns:p14="http://schemas.microsoft.com/office/powerpoint/2010/main" val="42954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F5A30-8415-1FA3-D136-590BE2EC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现有问题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0F1E4D-431C-53C3-814A-3511EF5F74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无法利用共享空间：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部分 </a:t>
            </a:r>
            <a:r>
              <a:rPr lang="en" altLang="zh-CN" dirty="0"/>
              <a:t>decoding algorithm</a:t>
            </a:r>
            <a:r>
              <a:rPr lang="zh-CN" altLang="en-US" dirty="0"/>
              <a:t> 会为一个请求生成多个输出，如 </a:t>
            </a:r>
            <a:r>
              <a:rPr lang="en" altLang="zh-CN" dirty="0"/>
              <a:t>parallel sampling </a:t>
            </a:r>
            <a:r>
              <a:rPr lang="zh-CN" altLang="en-US" dirty="0"/>
              <a:t>和 </a:t>
            </a:r>
            <a:r>
              <a:rPr lang="en" altLang="zh-CN" dirty="0"/>
              <a:t>beam search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现有推理系统无法利用这个特点将同一 </a:t>
            </a:r>
            <a:r>
              <a:rPr lang="en" altLang="zh-CN" dirty="0"/>
              <a:t>prompt </a:t>
            </a:r>
            <a:r>
              <a:rPr lang="zh-CN" altLang="en-US" dirty="0"/>
              <a:t>存储在同一块空间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3254AD-D91A-2320-D18C-D5149B246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82" y="3056854"/>
            <a:ext cx="9290777" cy="32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6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5F5A30-8415-1FA3-D136-590BE2EC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现有问题分析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0F1E4D-431C-53C3-814A-3511EF5F74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zh-CN" dirty="0"/>
              <a:t>KV cache </a:t>
            </a:r>
            <a:r>
              <a:rPr lang="zh-CN" altLang="en-US" dirty="0"/>
              <a:t>利用率低下是现有推理系统需将 </a:t>
            </a:r>
            <a:r>
              <a:rPr lang="en" altLang="zh-CN" dirty="0"/>
              <a:t>KV cache </a:t>
            </a:r>
            <a:r>
              <a:rPr lang="zh-CN" altLang="en-US" dirty="0"/>
              <a:t>存储在连续的内存空间导致的，而内存空间的连续性正是 </a:t>
            </a:r>
            <a:r>
              <a:rPr lang="en-US" altLang="zh-CN" dirty="0"/>
              <a:t>AI</a:t>
            </a:r>
            <a:r>
              <a:rPr lang="zh-CN" altLang="en-US" dirty="0"/>
              <a:t> 框架处理张量所必须。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383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40133</TotalTime>
  <Words>1843</Words>
  <Application>Microsoft Macintosh PowerPoint</Application>
  <PresentationFormat>自定义</PresentationFormat>
  <Paragraphs>130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Cambria Math</vt:lpstr>
      <vt:lpstr>Futura 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结束页</vt:lpstr>
      <vt:lpstr>PowerPoint 演示文稿</vt:lpstr>
      <vt:lpstr>本节内容</vt:lpstr>
      <vt:lpstr>PowerPoint 演示文稿</vt:lpstr>
      <vt:lpstr>PowerPoint 演示文稿</vt:lpstr>
      <vt:lpstr>PowerPoint 演示文稿</vt:lpstr>
      <vt:lpstr>KV Cache 现有问题 1</vt:lpstr>
      <vt:lpstr>KV Cache 现有问题 1</vt:lpstr>
      <vt:lpstr>KV Cache 现有问题 2</vt:lpstr>
      <vt:lpstr>KV Cache 现有问题分析</vt:lpstr>
      <vt:lpstr>Paged Attention 提出</vt:lpstr>
      <vt:lpstr>Paged Attention 原理</vt:lpstr>
      <vt:lpstr>Paged Attention 原理：预分配显存并分 Block 创建块表</vt:lpstr>
      <vt:lpstr>Paged Attention 原理：分配显存并存储 prompt 的 KV Cache</vt:lpstr>
      <vt:lpstr>Paged Attention 原理：生成第一个 Token</vt:lpstr>
      <vt:lpstr>Paged Attention 原理：生成第 2 个 Token</vt:lpstr>
      <vt:lpstr>Paged Attention 原理：生成第 3 个 Token</vt:lpstr>
      <vt:lpstr>Paged Attention 原理：生成第 4 个 Token</vt:lpstr>
      <vt:lpstr>思考</vt:lpstr>
      <vt:lpstr>parallel sampling</vt:lpstr>
      <vt:lpstr>parallel sampling</vt:lpstr>
      <vt:lpstr>beam search</vt:lpstr>
      <vt:lpstr>beam search</vt:lpstr>
      <vt:lpstr>shared prompt</vt:lpstr>
      <vt:lpstr>PowerPoint 演示文稿</vt:lpstr>
      <vt:lpstr>大模型输出配置</vt:lpstr>
      <vt:lpstr>Token generation</vt:lpstr>
      <vt:lpstr>Token generation</vt:lpstr>
      <vt:lpstr>Token generation</vt:lpstr>
      <vt:lpstr>Token generation using Softmax</vt:lpstr>
      <vt:lpstr>WHY</vt:lpstr>
      <vt:lpstr>WHY</vt:lpstr>
      <vt:lpstr>Greedy Search 贪心算法</vt:lpstr>
      <vt:lpstr>Greedy Search 贪心算法</vt:lpstr>
      <vt:lpstr>Greedy Search 贪心算法例子</vt:lpstr>
      <vt:lpstr>Beam Search 束搜索</vt:lpstr>
      <vt:lpstr>Beam Search 束搜索</vt:lpstr>
      <vt:lpstr>Top-k 抽样</vt:lpstr>
      <vt:lpstr>Top-k 抽样</vt:lpstr>
      <vt:lpstr>Top-k 抽样例子</vt:lpstr>
      <vt:lpstr>Top-p 抽样</vt:lpstr>
      <vt:lpstr>Top-p 抽样</vt:lpstr>
      <vt:lpstr>Top-p 抽样</vt:lpstr>
      <vt:lpstr>aka 核采样 Nucleus Sampling</vt:lpstr>
      <vt:lpstr>Temperature</vt:lpstr>
      <vt:lpstr>Temperature</vt:lpstr>
      <vt:lpstr>Temperature 例子</vt:lpstr>
      <vt:lpstr>联合采样 top-k &amp; top-p &amp; Temperature</vt:lpstr>
      <vt:lpstr>联合采样 top-k &amp; top-p &amp; Temperature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12442</cp:revision>
  <cp:lastPrinted>2023-09-08T09:14:01Z</cp:lastPrinted>
  <dcterms:created xsi:type="dcterms:W3CDTF">2020-08-28T08:44:19Z</dcterms:created>
  <dcterms:modified xsi:type="dcterms:W3CDTF">2024-11-21T17:02:35Z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